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2" r:id="rId4"/>
    <p:sldId id="260" r:id="rId5"/>
    <p:sldId id="261" r:id="rId6"/>
    <p:sldId id="264" r:id="rId7"/>
    <p:sldId id="265" r:id="rId8"/>
    <p:sldId id="256" r:id="rId9"/>
    <p:sldId id="257" r:id="rId10"/>
    <p:sldId id="26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7589F-E5FB-0591-A9E6-314F70007E3D}" v="1974" dt="2021-09-20T04:09:03.342"/>
    <p1510:client id="{2B7D0B2D-2D8D-450E-ADBC-353160595C32}" v="21" dt="2021-09-17T21:43:14.435"/>
    <p1510:client id="{CDC70CB8-86A6-AFB3-28E8-E90615EB2C23}" v="1016" dt="2021-09-18T03:32:21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F65A76-69B2-4B26-AE26-E5E51CB69D42}"/>
              </a:ext>
            </a:extLst>
          </p:cNvPr>
          <p:cNvSpPr txBox="1"/>
          <p:nvPr/>
        </p:nvSpPr>
        <p:spPr>
          <a:xfrm>
            <a:off x="648586" y="524539"/>
            <a:ext cx="11018872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/>
              <a:t>CELL THEORY:</a:t>
            </a:r>
            <a:endParaRPr lang="en-US" sz="5400" b="1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5400">
                <a:ea typeface="+mn-lt"/>
                <a:cs typeface="+mn-lt"/>
              </a:rPr>
              <a:t>All living things are made up of cells</a:t>
            </a:r>
            <a:endParaRPr lang="en-US" sz="540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5400">
                <a:ea typeface="+mn-lt"/>
                <a:cs typeface="+mn-lt"/>
              </a:rPr>
              <a:t>Cells are the smallest working unit in all living things</a:t>
            </a:r>
            <a:endParaRPr lang="en-US" sz="540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5400">
                <a:ea typeface="+mn-lt"/>
                <a:cs typeface="+mn-lt"/>
              </a:rPr>
              <a:t>All cells come from existing cells</a:t>
            </a:r>
            <a:endParaRPr lang="en-US" sz="540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31E59-71B0-41C8-98FA-6BDEAD64BE71}"/>
              </a:ext>
            </a:extLst>
          </p:cNvPr>
          <p:cNvSpPr txBox="1"/>
          <p:nvPr/>
        </p:nvSpPr>
        <p:spPr>
          <a:xfrm>
            <a:off x="772633" y="5450958"/>
            <a:ext cx="1107203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Organisms are made up of cells!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5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CAEFAB-A43B-46AC-8E09-ECE0098330A4}"/>
              </a:ext>
            </a:extLst>
          </p:cNvPr>
          <p:cNvSpPr txBox="1"/>
          <p:nvPr/>
        </p:nvSpPr>
        <p:spPr>
          <a:xfrm>
            <a:off x="577702" y="303027"/>
            <a:ext cx="11196083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Kingdom Bacteria: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Arial"/>
              </a:rPr>
              <a:t>Prokaryotes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Arial"/>
              </a:rPr>
              <a:t>Unicellular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Arial"/>
              </a:rPr>
              <a:t>Reproduce Asexually 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Arial"/>
              </a:rPr>
              <a:t>Heterotroph and some are Autotrophs</a:t>
            </a:r>
            <a:endParaRPr lang="en-US" dirty="0"/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Arial"/>
              </a:rPr>
              <a:t>Examples:  </a:t>
            </a:r>
            <a:r>
              <a:rPr lang="en-US" sz="4000" dirty="0" err="1">
                <a:latin typeface="Arial"/>
                <a:cs typeface="Arial"/>
              </a:rPr>
              <a:t>Ecoli</a:t>
            </a:r>
            <a:r>
              <a:rPr lang="en-US" sz="4000" dirty="0">
                <a:latin typeface="Arial"/>
                <a:cs typeface="Arial"/>
              </a:rPr>
              <a:t>, Salmonella, yogurt</a:t>
            </a:r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22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456A6-5CD1-4B6A-B4BB-217FFBA2A485}"/>
              </a:ext>
            </a:extLst>
          </p:cNvPr>
          <p:cNvSpPr txBox="1"/>
          <p:nvPr/>
        </p:nvSpPr>
        <p:spPr>
          <a:xfrm>
            <a:off x="630865" y="648586"/>
            <a:ext cx="1135557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cs typeface="Calibri"/>
              </a:rPr>
              <a:t>Kingdom Archaea: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>
                <a:cs typeface="Calibri"/>
              </a:rPr>
              <a:t>Prokaryotes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>
                <a:cs typeface="Calibri"/>
              </a:rPr>
              <a:t>Unicellular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>
                <a:cs typeface="Calibri"/>
              </a:rPr>
              <a:t>Reproduce Asexually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>
                <a:cs typeface="Calibri"/>
              </a:rPr>
              <a:t>Heterotrophs and Autotrophs</a:t>
            </a:r>
          </a:p>
          <a:p>
            <a:pPr marL="457200" indent="-457200">
              <a:buFont typeface="Arial"/>
              <a:buChar char="•"/>
            </a:pPr>
            <a:endParaRPr lang="en-US" sz="40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4000" dirty="0">
                <a:cs typeface="Calibri"/>
              </a:rPr>
              <a:t>Examples the extremely small microorganisms that live in the human intestinal tract.</a:t>
            </a:r>
          </a:p>
          <a:p>
            <a:pPr marL="457200" indent="-457200">
              <a:buFont typeface="Arial"/>
              <a:buChar char="•"/>
            </a:pPr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47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1D3D31-D4AA-4B06-B6CC-99E05AB2E7F0}"/>
              </a:ext>
            </a:extLst>
          </p:cNvPr>
          <p:cNvSpPr txBox="1"/>
          <p:nvPr/>
        </p:nvSpPr>
        <p:spPr>
          <a:xfrm>
            <a:off x="896679" y="595423"/>
            <a:ext cx="1091254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Kingdom Protista: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/>
              </a:rPr>
              <a:t>Eukaryotes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/>
              </a:rPr>
              <a:t>Unicellular or Multicellular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/>
              </a:rPr>
              <a:t>Autotroph or Heterotroph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/>
              </a:rPr>
              <a:t>Sexual or Asexual Reproduction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/>
              </a:rPr>
              <a:t>Examples:  Amoebas and Paramecium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74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2FF497-1F78-48CD-B488-F811AF142DC5}"/>
              </a:ext>
            </a:extLst>
          </p:cNvPr>
          <p:cNvSpPr txBox="1"/>
          <p:nvPr/>
        </p:nvSpPr>
        <p:spPr>
          <a:xfrm>
            <a:off x="400493" y="400493"/>
            <a:ext cx="1112519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Kingdom Plantae:</a:t>
            </a:r>
          </a:p>
          <a:p>
            <a:endParaRPr lang="en-US" sz="3600" dirty="0"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 panose="020F0502020204030204"/>
              </a:rPr>
              <a:t>Eukaryote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 panose="020F0502020204030204"/>
              </a:rPr>
              <a:t>Multicellular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 panose="020F0502020204030204"/>
              </a:rPr>
              <a:t>Autotroph (makes food using chloroplast in the cells to capture sunlight for photosynthesis.)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 panose="020F0502020204030204"/>
              </a:rPr>
              <a:t>Examples: Grass, flowers, plants, trees.</a:t>
            </a:r>
          </a:p>
        </p:txBody>
      </p:sp>
    </p:spTree>
    <p:extLst>
      <p:ext uri="{BB962C8B-B14F-4D97-AF65-F5344CB8AC3E}">
        <p14:creationId xmlns:p14="http://schemas.microsoft.com/office/powerpoint/2010/main" val="121284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BC38D5-76E4-4958-9C73-098876E3440D}"/>
              </a:ext>
            </a:extLst>
          </p:cNvPr>
          <p:cNvSpPr txBox="1"/>
          <p:nvPr/>
        </p:nvSpPr>
        <p:spPr>
          <a:xfrm>
            <a:off x="825795" y="595423"/>
            <a:ext cx="1084166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Kingdom Animalia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 panose="020F0502020204030204"/>
              </a:rPr>
              <a:t>Eukaryote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 panose="020F0502020204030204"/>
              </a:rPr>
              <a:t>Multicellular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 panose="020F0502020204030204"/>
              </a:rPr>
              <a:t>Heterotroph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 panose="020F0502020204030204"/>
              </a:rPr>
              <a:t>Sexual Reproduction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 panose="020F0502020204030204"/>
              </a:rPr>
              <a:t>Examples:  Foxes, Cats, Rabbits, </a:t>
            </a:r>
            <a:r>
              <a:rPr lang="en-US" sz="3600" dirty="0" err="1">
                <a:cs typeface="Calibri" panose="020F0502020204030204"/>
              </a:rPr>
              <a:t>etcccc</a:t>
            </a:r>
          </a:p>
        </p:txBody>
      </p:sp>
    </p:spTree>
    <p:extLst>
      <p:ext uri="{BB962C8B-B14F-4D97-AF65-F5344CB8AC3E}">
        <p14:creationId xmlns:p14="http://schemas.microsoft.com/office/powerpoint/2010/main" val="220538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E0F726-51B0-4521-8131-3FDB85590FC1}"/>
              </a:ext>
            </a:extLst>
          </p:cNvPr>
          <p:cNvSpPr txBox="1"/>
          <p:nvPr/>
        </p:nvSpPr>
        <p:spPr>
          <a:xfrm>
            <a:off x="1056167" y="861237"/>
            <a:ext cx="1043408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Kingdom Fungi: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 panose="020F0502020204030204"/>
              </a:rPr>
              <a:t>Eukaryote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 panose="020F0502020204030204"/>
              </a:rPr>
              <a:t>Multicellular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 panose="020F0502020204030204"/>
              </a:rPr>
              <a:t>Sexual Reproduction / some asexual reproduction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 panose="020F0502020204030204"/>
              </a:rPr>
              <a:t>Heterotrophs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cs typeface="Calibri" panose="020F0502020204030204"/>
              </a:rPr>
              <a:t>Examples:  mushrooms, molds, and yeast</a:t>
            </a:r>
          </a:p>
        </p:txBody>
      </p:sp>
    </p:spTree>
    <p:extLst>
      <p:ext uri="{BB962C8B-B14F-4D97-AF65-F5344CB8AC3E}">
        <p14:creationId xmlns:p14="http://schemas.microsoft.com/office/powerpoint/2010/main" val="282652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15C622-FA55-409E-B74A-640C4BD20BC2}"/>
              </a:ext>
            </a:extLst>
          </p:cNvPr>
          <p:cNvSpPr txBox="1"/>
          <p:nvPr/>
        </p:nvSpPr>
        <p:spPr>
          <a:xfrm>
            <a:off x="1747284" y="1003005"/>
            <a:ext cx="896324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cs typeface="Calibri"/>
              </a:rPr>
              <a:t>2 TYPES OF CELLS</a:t>
            </a:r>
          </a:p>
          <a:p>
            <a:r>
              <a:rPr lang="en-US" sz="4800" dirty="0">
                <a:highlight>
                  <a:srgbClr val="FFFF00"/>
                </a:highlight>
                <a:cs typeface="Calibri"/>
              </a:rPr>
              <a:t>Prokaryote: </a:t>
            </a:r>
            <a:r>
              <a:rPr lang="en-US" sz="4800" dirty="0">
                <a:cs typeface="Calibri"/>
              </a:rPr>
              <a:t> organism that has no nucleus and no cell membrane</a:t>
            </a:r>
          </a:p>
          <a:p>
            <a:endParaRPr lang="en-US" sz="4800" dirty="0">
              <a:cs typeface="Calibri"/>
            </a:endParaRPr>
          </a:p>
          <a:p>
            <a:r>
              <a:rPr lang="en-US" sz="4800" dirty="0">
                <a:highlight>
                  <a:srgbClr val="FFFF00"/>
                </a:highlight>
                <a:cs typeface="Calibri"/>
              </a:rPr>
              <a:t>Eukaryote</a:t>
            </a:r>
            <a:r>
              <a:rPr lang="en-US" sz="4800" dirty="0">
                <a:cs typeface="Calibri"/>
              </a:rPr>
              <a:t>: organism that has a nucleus and a cell membrane</a:t>
            </a:r>
          </a:p>
        </p:txBody>
      </p:sp>
    </p:spTree>
    <p:extLst>
      <p:ext uri="{BB962C8B-B14F-4D97-AF65-F5344CB8AC3E}">
        <p14:creationId xmlns:p14="http://schemas.microsoft.com/office/powerpoint/2010/main" val="326081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C1365-7589-4B99-9C2B-1230E296450A}"/>
              </a:ext>
            </a:extLst>
          </p:cNvPr>
          <p:cNvSpPr txBox="1"/>
          <p:nvPr/>
        </p:nvSpPr>
        <p:spPr>
          <a:xfrm>
            <a:off x="1552353" y="861237"/>
            <a:ext cx="9618920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Organisms are classified by </a:t>
            </a: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Arial"/>
              </a:rPr>
              <a:t>Type of Cells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Arial"/>
              </a:rPr>
              <a:t>How They Obtain Food/Nutrients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Arial"/>
              </a:rPr>
              <a:t>Type of Reproduction</a:t>
            </a:r>
            <a:endParaRPr lang="en-US" dirty="0"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99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96A149-C303-4C22-A8F9-51C57752D700}"/>
              </a:ext>
            </a:extLst>
          </p:cNvPr>
          <p:cNvSpPr txBox="1"/>
          <p:nvPr/>
        </p:nvSpPr>
        <p:spPr>
          <a:xfrm>
            <a:off x="1658679" y="258725"/>
            <a:ext cx="836073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/>
              <a:t>Cells and Types of Organisms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96A68-259E-41DA-BB26-79CB97258C67}"/>
              </a:ext>
            </a:extLst>
          </p:cNvPr>
          <p:cNvSpPr txBox="1"/>
          <p:nvPr/>
        </p:nvSpPr>
        <p:spPr>
          <a:xfrm>
            <a:off x="295275" y="1145880"/>
            <a:ext cx="11816315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highlight>
                  <a:srgbClr val="FFFF00"/>
                </a:highlight>
              </a:rPr>
              <a:t>Unicellular </a:t>
            </a:r>
            <a:r>
              <a:rPr lang="en-US" sz="4800" dirty="0"/>
              <a:t>– organism made of only </a:t>
            </a:r>
            <a:r>
              <a:rPr lang="en-US" sz="4800"/>
              <a:t>1 cell (single celled organism)</a:t>
            </a:r>
          </a:p>
          <a:p>
            <a:r>
              <a:rPr lang="en-US" sz="4800">
                <a:cs typeface="Calibri"/>
              </a:rPr>
              <a:t>Characteristics / Examples:</a:t>
            </a:r>
          </a:p>
          <a:p>
            <a:pPr marL="685800" indent="-685800">
              <a:buFont typeface="Arial"/>
              <a:buChar char="•"/>
            </a:pPr>
            <a:r>
              <a:rPr lang="en-US" sz="4800">
                <a:cs typeface="Calibri"/>
              </a:rPr>
              <a:t>Very small – microscopic</a:t>
            </a:r>
            <a:endParaRPr lang="en-US" sz="4800" dirty="0">
              <a:cs typeface="Calibri"/>
            </a:endParaRPr>
          </a:p>
          <a:p>
            <a:r>
              <a:rPr lang="en-US" sz="4800">
                <a:cs typeface="Calibri"/>
              </a:rPr>
              <a:t> (cannot be seen without a microscope).</a:t>
            </a:r>
          </a:p>
          <a:p>
            <a:pPr marL="685800" indent="-685800">
              <a:buFont typeface="Arial"/>
              <a:buChar char="•"/>
            </a:pPr>
            <a:r>
              <a:rPr lang="en-US" sz="4800">
                <a:cs typeface="Calibri"/>
              </a:rPr>
              <a:t>Examples: bacteria, virus, amoeba, paramecium, many others.</a:t>
            </a:r>
            <a:endParaRPr lang="en-US" sz="4800" dirty="0">
              <a:cs typeface="Calibri"/>
            </a:endParaRPr>
          </a:p>
          <a:p>
            <a:endParaRPr lang="en-US" sz="4800" dirty="0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3976FF5-9898-4C70-B31A-F64274ABE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36" y="5345547"/>
            <a:ext cx="1895341" cy="1289004"/>
          </a:xfrm>
          <a:prstGeom prst="rect">
            <a:avLst/>
          </a:prstGeom>
        </p:spPr>
      </p:pic>
      <p:pic>
        <p:nvPicPr>
          <p:cNvPr id="7" name="Picture 7" descr="A picture containing branchiopod crustacean&#10;&#10;Description automatically generated">
            <a:extLst>
              <a:ext uri="{FF2B5EF4-FFF2-40B4-BE49-F238E27FC236}">
                <a16:creationId xmlns:a16="http://schemas.microsoft.com/office/drawing/2014/main" id="{300763E7-3B7D-4BE1-9F6D-DCB96B58A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893" y="112904"/>
            <a:ext cx="1476778" cy="113720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EC16B4A-1746-44F3-91A3-444EA96A7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510" y="2112269"/>
            <a:ext cx="1242275" cy="1388504"/>
          </a:xfrm>
          <a:prstGeom prst="rect">
            <a:avLst/>
          </a:prstGeom>
        </p:spPr>
      </p:pic>
      <p:pic>
        <p:nvPicPr>
          <p:cNvPr id="9" name="Picture 9" descr="A picture containing invertebrate, arthropod, indoor, branchiopod crustacean&#10;&#10;Description automatically generated">
            <a:extLst>
              <a:ext uri="{FF2B5EF4-FFF2-40B4-BE49-F238E27FC236}">
                <a16:creationId xmlns:a16="http://schemas.microsoft.com/office/drawing/2014/main" id="{AD1B6CDB-404D-4C69-8750-9F9E4307C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161" y="2548777"/>
            <a:ext cx="1466045" cy="10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C98CE0-FA58-4D4A-B1C0-7FB78C7BE952}"/>
              </a:ext>
            </a:extLst>
          </p:cNvPr>
          <p:cNvSpPr txBox="1"/>
          <p:nvPr/>
        </p:nvSpPr>
        <p:spPr>
          <a:xfrm>
            <a:off x="1658679" y="258725"/>
            <a:ext cx="836073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/>
              <a:t>Cells and Types of Organisms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77B69-B35B-4B2D-A4AB-261BB5DF4A4F}"/>
              </a:ext>
            </a:extLst>
          </p:cNvPr>
          <p:cNvSpPr txBox="1"/>
          <p:nvPr/>
        </p:nvSpPr>
        <p:spPr>
          <a:xfrm>
            <a:off x="646090" y="1526146"/>
            <a:ext cx="1124325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highlight>
                  <a:srgbClr val="FFFF00"/>
                </a:highlight>
              </a:rPr>
              <a:t>Multicellular </a:t>
            </a:r>
            <a:r>
              <a:rPr lang="en-US" sz="4800"/>
              <a:t>(many celled) - an organism made of 2 or more cells.</a:t>
            </a:r>
          </a:p>
          <a:p>
            <a:r>
              <a:rPr lang="en-US" sz="4800">
                <a:cs typeface="Calibri"/>
              </a:rPr>
              <a:t>Characteristics / Examples:</a:t>
            </a:r>
          </a:p>
          <a:p>
            <a:pPr marL="685800" indent="-685800">
              <a:buFont typeface="Arial"/>
              <a:buChar char="•"/>
            </a:pPr>
            <a:r>
              <a:rPr lang="en-US" sz="4800">
                <a:cs typeface="Calibri"/>
              </a:rPr>
              <a:t>Most can be seen without magnification.</a:t>
            </a:r>
            <a:endParaRPr lang="en-US" sz="4800" dirty="0">
              <a:cs typeface="Calibri"/>
            </a:endParaRPr>
          </a:p>
          <a:p>
            <a:pPr marL="685800" indent="-685800">
              <a:buFont typeface="Arial"/>
              <a:buChar char="•"/>
            </a:pPr>
            <a:r>
              <a:rPr lang="en-US" sz="4800">
                <a:cs typeface="Calibri"/>
              </a:rPr>
              <a:t>Examples: Birds, trees, mushrooms, and many others</a:t>
            </a:r>
            <a:endParaRPr lang="en-US" sz="4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649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1775B-2F37-4257-AAD9-BCA86AD9F132}"/>
              </a:ext>
            </a:extLst>
          </p:cNvPr>
          <p:cNvSpPr txBox="1"/>
          <p:nvPr/>
        </p:nvSpPr>
        <p:spPr>
          <a:xfrm>
            <a:off x="311888" y="542261"/>
            <a:ext cx="10611293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Food and Nutrients</a:t>
            </a:r>
            <a:endParaRPr lang="en-US" dirty="0"/>
          </a:p>
          <a:p>
            <a:r>
              <a:rPr lang="en-US" sz="3600" dirty="0">
                <a:highlight>
                  <a:srgbClr val="FFFF00"/>
                </a:highlight>
                <a:cs typeface="Calibri" panose="020F0502020204030204"/>
              </a:rPr>
              <a:t>Autotrophs </a:t>
            </a:r>
            <a:r>
              <a:rPr lang="en-US" sz="3600" dirty="0">
                <a:cs typeface="Calibri" panose="020F0502020204030204"/>
              </a:rPr>
              <a:t>– make their own food using energy from the sun.</a:t>
            </a:r>
          </a:p>
          <a:p>
            <a:r>
              <a:rPr lang="en-US" sz="3600" dirty="0">
                <a:highlight>
                  <a:srgbClr val="FFFF00"/>
                </a:highlight>
                <a:cs typeface="Calibri" panose="020F0502020204030204"/>
              </a:rPr>
              <a:t>Plants</a:t>
            </a:r>
            <a:r>
              <a:rPr lang="en-US" sz="3600" dirty="0">
                <a:cs typeface="Calibri" panose="020F0502020204030204"/>
              </a:rPr>
              <a:t> conduct </a:t>
            </a:r>
            <a:r>
              <a:rPr lang="en-US" sz="3600" dirty="0">
                <a:highlight>
                  <a:srgbClr val="FFFF00"/>
                </a:highlight>
                <a:cs typeface="Calibri" panose="020F0502020204030204"/>
              </a:rPr>
              <a:t>photosynthesis</a:t>
            </a:r>
            <a:r>
              <a:rPr lang="en-US" sz="3600" dirty="0">
                <a:cs typeface="Calibri" panose="020F0502020204030204"/>
              </a:rPr>
              <a:t> using </a:t>
            </a:r>
            <a:r>
              <a:rPr lang="en-US" sz="3600" dirty="0">
                <a:highlight>
                  <a:srgbClr val="FFFF00"/>
                </a:highlight>
                <a:cs typeface="Calibri" panose="020F0502020204030204"/>
              </a:rPr>
              <a:t>chloroplasts</a:t>
            </a:r>
            <a:r>
              <a:rPr lang="en-US" sz="3600" dirty="0">
                <a:cs typeface="Calibri" panose="020F0502020204030204"/>
              </a:rPr>
              <a:t> inside their cells that capture the Sun's energy.  </a:t>
            </a:r>
          </a:p>
          <a:p>
            <a:r>
              <a:rPr lang="en-US" sz="3600" dirty="0">
                <a:cs typeface="Calibri" panose="020F0502020204030204"/>
              </a:rPr>
              <a:t>Other types of organisms can do this as well sometimes such as some bacteria and fungi.</a:t>
            </a:r>
          </a:p>
          <a:p>
            <a:endParaRPr lang="en-US" sz="3600" dirty="0">
              <a:cs typeface="Calibri" panose="020F0502020204030204"/>
            </a:endParaRPr>
          </a:p>
          <a:p>
            <a:r>
              <a:rPr lang="en-US" sz="3600" dirty="0">
                <a:highlight>
                  <a:srgbClr val="FFFF00"/>
                </a:highlight>
                <a:cs typeface="Calibri" panose="020F0502020204030204"/>
              </a:rPr>
              <a:t>Heterotrophs</a:t>
            </a:r>
            <a:r>
              <a:rPr lang="en-US" sz="3600" dirty="0">
                <a:cs typeface="Calibri" panose="020F0502020204030204"/>
              </a:rPr>
              <a:t> – depend on eating other organisms to get food and nutrients. Animals, Fungi, Protists, Bacteria and some Archaea</a:t>
            </a:r>
          </a:p>
        </p:txBody>
      </p:sp>
    </p:spTree>
    <p:extLst>
      <p:ext uri="{BB962C8B-B14F-4D97-AF65-F5344CB8AC3E}">
        <p14:creationId xmlns:p14="http://schemas.microsoft.com/office/powerpoint/2010/main" val="12764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ECF06B-A8D1-40B9-BD61-D4277431FC60}"/>
              </a:ext>
            </a:extLst>
          </p:cNvPr>
          <p:cNvSpPr txBox="1"/>
          <p:nvPr/>
        </p:nvSpPr>
        <p:spPr>
          <a:xfrm>
            <a:off x="435935" y="489098"/>
            <a:ext cx="10823944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Types of Reproduction:</a:t>
            </a:r>
            <a:endParaRPr lang="en-US" sz="4000" dirty="0">
              <a:highlight>
                <a:srgbClr val="FFFF00"/>
              </a:highlight>
              <a:cs typeface="Calibri" panose="020F0502020204030204"/>
            </a:endParaRPr>
          </a:p>
          <a:p>
            <a:endParaRPr lang="en-US" sz="4000" dirty="0">
              <a:highlight>
                <a:srgbClr val="FFFF00"/>
              </a:highlight>
              <a:cs typeface="Calibri" panose="020F0502020204030204"/>
            </a:endParaRPr>
          </a:p>
          <a:p>
            <a:r>
              <a:rPr lang="en-US" sz="4000" dirty="0">
                <a:highlight>
                  <a:srgbClr val="FFFF00"/>
                </a:highlight>
                <a:cs typeface="Calibri" panose="020F0502020204030204"/>
              </a:rPr>
              <a:t>Asexual Reproduction</a:t>
            </a:r>
            <a:r>
              <a:rPr lang="en-US" sz="4000" dirty="0">
                <a:cs typeface="Calibri" panose="020F0502020204030204"/>
              </a:rPr>
              <a:t> – 1 parent replicates itself or divides into two identical cells.</a:t>
            </a:r>
          </a:p>
          <a:p>
            <a:endParaRPr lang="en-US" sz="4000" dirty="0">
              <a:cs typeface="Calibri" panose="020F0502020204030204"/>
            </a:endParaRPr>
          </a:p>
          <a:p>
            <a:endParaRPr lang="en-US" sz="4000" dirty="0">
              <a:cs typeface="Calibri" panose="020F0502020204030204"/>
            </a:endParaRPr>
          </a:p>
          <a:p>
            <a:r>
              <a:rPr lang="en-US" sz="4000" dirty="0">
                <a:solidFill>
                  <a:srgbClr val="000000"/>
                </a:solidFill>
                <a:highlight>
                  <a:srgbClr val="FFFF00"/>
                </a:highlight>
                <a:cs typeface="Calibri" panose="020F0502020204030204"/>
              </a:rPr>
              <a:t>Sexual Reproduction</a:t>
            </a:r>
            <a:r>
              <a:rPr lang="en-US" sz="4000" dirty="0">
                <a:cs typeface="Calibri" panose="020F0502020204030204"/>
              </a:rPr>
              <a:t> – 2 parents, cell has half of the mom's material and half of the dad's material (DNA), cell is not identical to parents.</a:t>
            </a:r>
          </a:p>
        </p:txBody>
      </p:sp>
    </p:spTree>
    <p:extLst>
      <p:ext uri="{BB962C8B-B14F-4D97-AF65-F5344CB8AC3E}">
        <p14:creationId xmlns:p14="http://schemas.microsoft.com/office/powerpoint/2010/main" val="213661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16EA6E-0893-41CB-8FE5-A3A937B6306E}"/>
              </a:ext>
            </a:extLst>
          </p:cNvPr>
          <p:cNvSpPr txBox="1"/>
          <p:nvPr/>
        </p:nvSpPr>
        <p:spPr>
          <a:xfrm>
            <a:off x="710485" y="538766"/>
            <a:ext cx="1053491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Arial"/>
                <a:cs typeface="Arial"/>
              </a:rPr>
              <a:t>ORGANISMS</a:t>
            </a:r>
          </a:p>
          <a:p>
            <a:pPr algn="ctr"/>
            <a:r>
              <a:rPr lang="en-US" sz="3600" dirty="0">
                <a:latin typeface="Arial"/>
                <a:cs typeface="Arial"/>
              </a:rPr>
              <a:t>DOMAINS AND KINGDOMS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03049B-3846-4FD9-BA52-A7EE7838E694}"/>
              </a:ext>
            </a:extLst>
          </p:cNvPr>
          <p:cNvSpPr/>
          <p:nvPr/>
        </p:nvSpPr>
        <p:spPr>
          <a:xfrm>
            <a:off x="4151349" y="1785604"/>
            <a:ext cx="3287231" cy="9126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 3 DOMAINS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73C80-396E-479F-B0AD-2AC7FD2F1816}"/>
              </a:ext>
            </a:extLst>
          </p:cNvPr>
          <p:cNvSpPr/>
          <p:nvPr/>
        </p:nvSpPr>
        <p:spPr>
          <a:xfrm>
            <a:off x="429953" y="3176696"/>
            <a:ext cx="2613836" cy="487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BACTERIA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FA68A-BD47-40E1-B4C2-783EB453097F}"/>
              </a:ext>
            </a:extLst>
          </p:cNvPr>
          <p:cNvSpPr/>
          <p:nvPr/>
        </p:nvSpPr>
        <p:spPr>
          <a:xfrm>
            <a:off x="4434883" y="3185557"/>
            <a:ext cx="2613836" cy="487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ARCHAEA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E87A6-0637-4AE1-9867-37FCD0BB73F1}"/>
              </a:ext>
            </a:extLst>
          </p:cNvPr>
          <p:cNvSpPr/>
          <p:nvPr/>
        </p:nvSpPr>
        <p:spPr>
          <a:xfrm>
            <a:off x="8935998" y="3176696"/>
            <a:ext cx="2613836" cy="487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EUKARYA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8D1024-008B-46E8-85E8-71821EB83ABC}"/>
              </a:ext>
            </a:extLst>
          </p:cNvPr>
          <p:cNvCxnSpPr/>
          <p:nvPr/>
        </p:nvCxnSpPr>
        <p:spPr>
          <a:xfrm flipH="1">
            <a:off x="2178345" y="2398084"/>
            <a:ext cx="1920949" cy="754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A74AB9-AA11-46FD-8858-48733D954BF4}"/>
              </a:ext>
            </a:extLst>
          </p:cNvPr>
          <p:cNvCxnSpPr/>
          <p:nvPr/>
        </p:nvCxnSpPr>
        <p:spPr>
          <a:xfrm>
            <a:off x="5783890" y="2709309"/>
            <a:ext cx="37215" cy="409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7E71A3-5BFF-4ABE-BC67-02FFB550140A}"/>
              </a:ext>
            </a:extLst>
          </p:cNvPr>
          <p:cNvCxnSpPr/>
          <p:nvPr/>
        </p:nvCxnSpPr>
        <p:spPr>
          <a:xfrm>
            <a:off x="7459626" y="2231951"/>
            <a:ext cx="2128283" cy="834656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89649-CE3F-44F6-B2B3-549338F9B734}"/>
              </a:ext>
            </a:extLst>
          </p:cNvPr>
          <p:cNvSpPr/>
          <p:nvPr/>
        </p:nvSpPr>
        <p:spPr>
          <a:xfrm>
            <a:off x="4062744" y="4523486"/>
            <a:ext cx="3482162" cy="345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Kingdom Archaea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F6C1E4-0A0D-4A22-A479-72EA9C09B196}"/>
              </a:ext>
            </a:extLst>
          </p:cNvPr>
          <p:cNvSpPr/>
          <p:nvPr/>
        </p:nvSpPr>
        <p:spPr>
          <a:xfrm>
            <a:off x="190720" y="4434881"/>
            <a:ext cx="3092302" cy="43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Kingdom Bacteria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DC2644-1CCA-47A9-AA69-C3794E0ECE46}"/>
              </a:ext>
            </a:extLst>
          </p:cNvPr>
          <p:cNvSpPr txBox="1"/>
          <p:nvPr/>
        </p:nvSpPr>
        <p:spPr>
          <a:xfrm>
            <a:off x="8266371" y="4527254"/>
            <a:ext cx="3753293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cs typeface="Calibri"/>
              </a:rPr>
              <a:t>Kingdom Animalia</a:t>
            </a:r>
          </a:p>
          <a:p>
            <a:pPr algn="ctr"/>
            <a:r>
              <a:rPr lang="en-US" sz="2800" dirty="0">
                <a:cs typeface="Calibri"/>
              </a:rPr>
              <a:t>Kingdom Plantae</a:t>
            </a:r>
          </a:p>
          <a:p>
            <a:pPr algn="ctr"/>
            <a:r>
              <a:rPr lang="en-US" sz="2800" dirty="0">
                <a:cs typeface="Calibri"/>
              </a:rPr>
              <a:t>Kingdom Fungi</a:t>
            </a:r>
          </a:p>
          <a:p>
            <a:pPr algn="ctr"/>
            <a:r>
              <a:rPr lang="en-US" sz="2800" dirty="0">
                <a:cs typeface="Calibri"/>
              </a:rPr>
              <a:t>Kingdom Protista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93BF33-7B1E-44F7-9EAC-6AB1E88DF2AE}"/>
              </a:ext>
            </a:extLst>
          </p:cNvPr>
          <p:cNvCxnSpPr/>
          <p:nvPr/>
        </p:nvCxnSpPr>
        <p:spPr>
          <a:xfrm>
            <a:off x="1703646" y="3688391"/>
            <a:ext cx="1773" cy="648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CA20AA-7C80-4296-8E69-4EB5734ED638}"/>
              </a:ext>
            </a:extLst>
          </p:cNvPr>
          <p:cNvCxnSpPr/>
          <p:nvPr/>
        </p:nvCxnSpPr>
        <p:spPr>
          <a:xfrm>
            <a:off x="5780567" y="3698358"/>
            <a:ext cx="10634" cy="701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6ABB71-3FE9-42DD-B11C-EA3815886E4C}"/>
              </a:ext>
            </a:extLst>
          </p:cNvPr>
          <p:cNvCxnSpPr/>
          <p:nvPr/>
        </p:nvCxnSpPr>
        <p:spPr>
          <a:xfrm>
            <a:off x="10282792" y="3726047"/>
            <a:ext cx="46075" cy="710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6A195440-30C5-4EFD-8A13-CB7959C9E1CE}"/>
              </a:ext>
            </a:extLst>
          </p:cNvPr>
          <p:cNvSpPr txBox="1"/>
          <p:nvPr/>
        </p:nvSpPr>
        <p:spPr>
          <a:xfrm>
            <a:off x="126926" y="5682437"/>
            <a:ext cx="7846827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Domain: Organisms belong to 1 of 3 domains.</a:t>
            </a:r>
            <a:endParaRPr lang="en-US" sz="3200" dirty="0">
              <a:cs typeface="Calibri" panose="020F0502020204030204"/>
            </a:endParaRPr>
          </a:p>
          <a:p>
            <a:r>
              <a:rPr lang="en-US" sz="3200" dirty="0">
                <a:cs typeface="Calibri" panose="020F0502020204030204"/>
              </a:rPr>
              <a:t>Domain is the largest level of classification.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9F7A3-2AC7-48C7-B795-C95853CAD8D4}"/>
              </a:ext>
            </a:extLst>
          </p:cNvPr>
          <p:cNvSpPr txBox="1"/>
          <p:nvPr/>
        </p:nvSpPr>
        <p:spPr>
          <a:xfrm>
            <a:off x="409355" y="613144"/>
            <a:ext cx="1149733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Kingdoms are the 2nd level of classification of living things.</a:t>
            </a:r>
          </a:p>
          <a:p>
            <a:endParaRPr lang="en-US" sz="4000" dirty="0">
              <a:cs typeface="Calibri"/>
            </a:endParaRPr>
          </a:p>
          <a:p>
            <a:r>
              <a:rPr lang="en-US" sz="4000" dirty="0">
                <a:cs typeface="Calibri"/>
              </a:rPr>
              <a:t>There are 6 Kingdoms of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364440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460</cp:revision>
  <dcterms:created xsi:type="dcterms:W3CDTF">2021-09-17T21:42:07Z</dcterms:created>
  <dcterms:modified xsi:type="dcterms:W3CDTF">2021-09-20T04:09:35Z</dcterms:modified>
</cp:coreProperties>
</file>